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2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23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16.xml" ContentType="application/vnd.openxmlformats-officedocument.presentationml.slide+xml"/>
  <Override PartName="/ppt/slides/slide2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4.xml" ContentType="application/vnd.openxmlformats-officedocument.customXml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5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472" r:id="rId2"/>
    <p:sldId id="474" r:id="rId3"/>
    <p:sldId id="475" r:id="rId4"/>
    <p:sldId id="477" r:id="rId5"/>
    <p:sldId id="471" r:id="rId6"/>
    <p:sldId id="476" r:id="rId7"/>
    <p:sldId id="478" r:id="rId8"/>
    <p:sldId id="347" r:id="rId9"/>
    <p:sldId id="479" r:id="rId10"/>
    <p:sldId id="480" r:id="rId11"/>
    <p:sldId id="481" r:id="rId12"/>
    <p:sldId id="482" r:id="rId13"/>
    <p:sldId id="483" r:id="rId14"/>
    <p:sldId id="484" r:id="rId15"/>
    <p:sldId id="485" r:id="rId16"/>
    <p:sldId id="486" r:id="rId17"/>
    <p:sldId id="495" r:id="rId18"/>
    <p:sldId id="489" r:id="rId19"/>
    <p:sldId id="488" r:id="rId20"/>
    <p:sldId id="492" r:id="rId21"/>
    <p:sldId id="466" r:id="rId22"/>
    <p:sldId id="491" r:id="rId23"/>
    <p:sldId id="490" r:id="rId24"/>
    <p:sldId id="493" r:id="rId25"/>
    <p:sldId id="494" r:id="rId26"/>
  </p:sldIdLst>
  <p:sldSz cx="12192000" cy="6858000"/>
  <p:notesSz cx="6818313" cy="99187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6835"/>
    <a:srgbClr val="EBF0EA"/>
    <a:srgbClr val="597D2C"/>
    <a:srgbClr val="C1C2C0"/>
    <a:srgbClr val="3A2A29"/>
    <a:srgbClr val="1F2628"/>
    <a:srgbClr val="F7F5F6"/>
    <a:srgbClr val="383837"/>
    <a:srgbClr val="393938"/>
    <a:srgbClr val="3737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0A1B5D5-9B99-4C35-A422-299274C87663}" styleName="Estilo Médio 1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474" autoAdjust="0"/>
    <p:restoredTop sz="57620" autoAdjust="0"/>
  </p:normalViewPr>
  <p:slideViewPr>
    <p:cSldViewPr snapToGrid="0">
      <p:cViewPr varScale="1">
        <p:scale>
          <a:sx n="67" d="100"/>
          <a:sy n="67" d="100"/>
        </p:scale>
        <p:origin x="1500" y="-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36" Type="http://schemas.openxmlformats.org/officeDocument/2006/relationships/customXml" Target="../customXml/item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35" Type="http://schemas.openxmlformats.org/officeDocument/2006/relationships/customXml" Target="../customXml/item4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4602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62133" y="0"/>
            <a:ext cx="2954602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2CF29-FEE5-433B-B6A8-B424D5796AC6}" type="datetimeFigureOut">
              <a:rPr lang="pt-BR" smtClean="0"/>
              <a:t>08/11/2019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39838"/>
            <a:ext cx="5949950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1832" y="4773374"/>
            <a:ext cx="5454650" cy="3905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1044"/>
            <a:ext cx="2954602" cy="4976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62133" y="9421044"/>
            <a:ext cx="2954602" cy="4976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714D05-A55F-4FB3-BD88-F68B7B6599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106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lacefs.com/auditorias-coordinadas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Senhoras</a:t>
            </a:r>
            <a:r>
              <a:rPr lang="pt-BR" baseline="0" dirty="0" smtClean="0"/>
              <a:t> e Senhores, bom dia!</a:t>
            </a:r>
          </a:p>
          <a:p>
            <a:r>
              <a:rPr lang="pt-BR" baseline="0" dirty="0" smtClean="0"/>
              <a:t>Como representante do Tribunal de Contas da União do Brasil neste importante evento, é com satisfação que venho compartilhar com vocês a experiência da Organização Latino-americana e do Caribe de Entidades Fiscalizadoras Superiores (</a:t>
            </a:r>
            <a:r>
              <a:rPr lang="pt-BR" baseline="0" dirty="0" err="1" smtClean="0"/>
              <a:t>Olacefs</a:t>
            </a:r>
            <a:r>
              <a:rPr lang="pt-BR" baseline="0" dirty="0" smtClean="0"/>
              <a:t>) no desenvolvimento de auditorias coordenadas na região.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14D05-A55F-4FB3-BD88-F68B7B65990B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3385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Como exemplos, vejam essas duas áreas protegidas no Estado de Roraima. A Estação Ecológica de Maracá apresenta um índice médio de implementação e gestão e a Floresta Nacional de Roraima, por sua vez, apresentou um índice baixo.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0" i="0" u="none" strike="noStrike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</a:t>
            </a:r>
            <a:r>
              <a:rPr lang="pt-BR" sz="1200" b="0" i="0" u="none" strike="noStrike" kern="1200" baseline="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Indimapa</a:t>
            </a:r>
            <a:r>
              <a:rPr lang="pt-BR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foi, inclusive, objeto de destaque no âmbito do Grupo de Trabalho de Auditoria Ambiental da INTOSAI, o WGEA.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14D05-A55F-4FB3-BD88-F68B7B65990B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7112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 apresenta graficamente o estado da gestão das áreas protegidas auditadas.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0" i="0" u="none" strike="noStrike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Observem o mapa da América Latina em 2014. 19% das unidades de conservação apresentaram um índice alto de implementação e de gestão; 52% estão no estrato mediano; e 29% mostraram ter um índice baixo.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0" i="0" u="none" strike="noStrike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Nosso objetivo não é detalhar os resultados dessa auditoria, mas enfocar na ferramenta auditorias coordenadas. Mais informações poderão ser acessadas no link a ser divulgado no final dessa exposição.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0" i="0" u="none" strike="noStrike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Vejamos, a seguir, os produtos desta auditoria.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0" i="0" u="none" strike="noStrike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14D05-A55F-4FB3-BD88-F68B7B65990B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6651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Como parte dos trabalhos a serem executados durante a gestão 2018-2020, a Comissão Técnica Especial de Meio Ambiente (Comtema), atualmente presidida pelo TCU, decidiu realizar um novo </a:t>
            </a:r>
            <a:r>
              <a:rPr lang="pt-BR" sz="1200" b="0" i="0" u="none" strike="noStrike" kern="1200" baseline="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proceso</a:t>
            </a:r>
            <a:r>
              <a:rPr lang="pt-BR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regional de auditoria coordenada sobre áreas protegidas.</a:t>
            </a:r>
          </a:p>
          <a:p>
            <a:endParaRPr lang="pt-BR" sz="1200" b="0" i="0" u="none" strike="noStrike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14D05-A55F-4FB3-BD88-F68B7B65990B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6186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b="0" i="0" u="none" strike="noStrike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t-BR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Inspirada </a:t>
            </a:r>
            <a:r>
              <a:rPr lang="pt-BR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sucesso da auditoria realizada em 2014, a Comtema está conduzindo nova edição dessa iniciativa. Será avaliada a contribuição das áreas protegidas para a conservação da biodiversidade, a partir da metodologia </a:t>
            </a:r>
            <a:r>
              <a:rPr lang="pt-BR" sz="1200" b="0" i="0" u="none" strike="noStrike" kern="1200" baseline="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Indimapa</a:t>
            </a:r>
            <a:r>
              <a:rPr lang="pt-BR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das metas de </a:t>
            </a:r>
            <a:r>
              <a:rPr lang="pt-BR" sz="1200" b="0" i="0" u="none" strike="noStrike" kern="1200" baseline="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Aichi</a:t>
            </a:r>
            <a:r>
              <a:rPr lang="pt-BR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da Agenda 2030 para o Desenvolvimento Sustentável. </a:t>
            </a:r>
          </a:p>
          <a:p>
            <a:endParaRPr lang="pt-BR" sz="1200" b="0" i="0" u="none" strike="noStrike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t-BR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Além disso, será uma oportunidade para realizar o monitoramento dos resultados do trabalho anterior. Uma das perguntas é: será que a gestão e a implementação das áreas protegidas evoluíram positivamente nesses últimos cinco anos?</a:t>
            </a:r>
          </a:p>
          <a:p>
            <a:endParaRPr lang="pt-BR" sz="1200" b="0" i="0" u="none" strike="noStrike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14D05-A55F-4FB3-BD88-F68B7B65990B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08197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err="1" smtClean="0"/>
              <a:t>Importane</a:t>
            </a:r>
            <a:r>
              <a:rPr lang="pt-BR" dirty="0" smtClean="0"/>
              <a:t> mencionar que os </a:t>
            </a:r>
            <a:r>
              <a:rPr lang="pt-BR" baseline="0" dirty="0" smtClean="0"/>
              <a:t>destaques dessa segunda auditoria coordenada serão os Objetivos de Desenvolvimento Sustentável 14 e 15, ou seja, vida na água e vida terrestre, com enfoque nos resultados acordados para 2020.</a:t>
            </a:r>
            <a:endParaRPr lang="pt-BR" dirty="0" smtClean="0"/>
          </a:p>
          <a:p>
            <a:endParaRPr lang="pt-BR" sz="1200" b="0" i="0" u="none" strike="noStrike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14D05-A55F-4FB3-BD88-F68B7B65990B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56926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Nesse</a:t>
            </a:r>
            <a:r>
              <a:rPr lang="pt-BR" baseline="0" dirty="0" smtClean="0"/>
              <a:t> segunda edição, são 18 a</a:t>
            </a:r>
            <a:r>
              <a:rPr lang="pt-BR" dirty="0" smtClean="0"/>
              <a:t>s</a:t>
            </a:r>
            <a:r>
              <a:rPr lang="pt-BR" baseline="0" dirty="0" smtClean="0"/>
              <a:t> instituições participantes, a saber:</a:t>
            </a:r>
            <a:endParaRPr lang="pt-BR" dirty="0" smtClean="0"/>
          </a:p>
          <a:p>
            <a:endParaRPr lang="pt-BR" sz="1200" b="0" i="0" u="none" strike="noStrike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14D05-A55F-4FB3-BD88-F68B7B65990B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72867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 EFS [Argentina, </a:t>
            </a:r>
            <a:r>
              <a:rPr lang="pt-B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Bolívia, </a:t>
            </a:r>
            <a:r>
              <a:rPr lang="pt-BR" sz="1200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Brasil (Coordenadora), Chile, Colômbia,</a:t>
            </a:r>
            <a:r>
              <a:rPr lang="pt-B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Costa Rica, Cuba, Equador, El Salvador, Guatemala, Honduras, México, Paraguai, Peru, República Dominicana; além dos Tribunais de Contas de </a:t>
            </a:r>
            <a:r>
              <a:rPr lang="pt-BR" sz="1200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Espanha e Portugal]… </a:t>
            </a:r>
          </a:p>
          <a:p>
            <a:endParaRPr lang="pt-BR" sz="1200" kern="1200" noProof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e 1 Entidade</a:t>
            </a:r>
            <a:r>
              <a:rPr lang="pt-B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Fiscalização</a:t>
            </a:r>
            <a:r>
              <a:rPr lang="pt-BR" sz="1200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subnacional (o Tribunal</a:t>
            </a:r>
            <a:r>
              <a:rPr lang="pt-B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Contas da Província de Buenos Aires</a:t>
            </a:r>
            <a:r>
              <a:rPr lang="pt-BR" sz="1200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</a:p>
          <a:p>
            <a:endParaRPr lang="pt-BR" sz="1200" kern="1200" noProof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 será a auditoria coordenada com</a:t>
            </a:r>
            <a:r>
              <a:rPr lang="pt-BR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maior quantidade de instituições participantes desde o início do uso desse modelo, em 2011.</a:t>
            </a:r>
          </a:p>
          <a:p>
            <a:endParaRPr lang="pt-BR" sz="1200" b="1" kern="1200" baseline="0" noProof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Importante mencionar que além das instituições da América Latina e do Caribe, estão participando os Tribunais de Contas da Espanha e de Portugal.</a:t>
            </a:r>
            <a:endParaRPr lang="pt-BR" sz="1200" b="1" kern="1200" noProof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sz="1200" kern="1200" noProof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dirty="0" smtClean="0"/>
          </a:p>
          <a:p>
            <a:endParaRPr lang="pt-B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14D05-A55F-4FB3-BD88-F68B7B65990B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58915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Essas</a:t>
            </a:r>
            <a:r>
              <a:rPr lang="pt-BR" baseline="0" dirty="0" smtClean="0"/>
              <a:t> 18 EFS já estão na jornada para executar essa Auditoria Coordenada. Para tanto, forma definidas as seguintes atividades...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14D05-A55F-4FB3-BD88-F68B7B65990B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14374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Em 2018 foram enviados os convites</a:t>
            </a:r>
            <a:r>
              <a:rPr lang="pt-BR" baseline="0" dirty="0" smtClean="0"/>
              <a:t> aos membros da OLACEFS.</a:t>
            </a:r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No primeiro semestre de 2019, as 18 EFS participaram</a:t>
            </a:r>
            <a:r>
              <a:rPr lang="pt-BR" baseline="0" dirty="0" smtClean="0"/>
              <a:t> de iniciativas on-line de capacitação, com destaque para o </a:t>
            </a:r>
            <a:r>
              <a:rPr lang="pt-BR" i="1" baseline="0" dirty="0" err="1" smtClean="0"/>
              <a:t>Massive</a:t>
            </a:r>
            <a:r>
              <a:rPr lang="pt-BR" i="1" baseline="0" dirty="0" smtClean="0"/>
              <a:t> Online Open </a:t>
            </a:r>
            <a:r>
              <a:rPr lang="pt-BR" i="1" baseline="0" dirty="0" err="1" smtClean="0"/>
              <a:t>Course</a:t>
            </a:r>
            <a:r>
              <a:rPr lang="pt-BR" baseline="0" dirty="0" smtClean="0"/>
              <a:t> (MOOC) sobre ODS, disponível em português, inglês e espanhol.</a:t>
            </a:r>
          </a:p>
          <a:p>
            <a:endParaRPr lang="pt-BR" baseline="0" dirty="0" smtClean="0"/>
          </a:p>
          <a:p>
            <a:r>
              <a:rPr lang="pt-BR" baseline="0" dirty="0" smtClean="0"/>
              <a:t>Na primeira semana deste mês de novembro, </a:t>
            </a:r>
            <a:r>
              <a:rPr lang="pt-BR" baseline="0" smtClean="0"/>
              <a:t>essas 18 EFS </a:t>
            </a:r>
            <a:r>
              <a:rPr lang="pt-BR" baseline="0" dirty="0" smtClean="0"/>
              <a:t>participaram do Workshop de Planejamento da Auditoria, realizado na Cidade da Guatemala.  Com isso, foi dado início à execução da auditoria.</a:t>
            </a:r>
          </a:p>
          <a:p>
            <a:endParaRPr lang="pt-BR" baseline="0" dirty="0" smtClean="0"/>
          </a:p>
          <a:p>
            <a:r>
              <a:rPr lang="pt-BR" baseline="0" dirty="0" smtClean="0"/>
              <a:t>Em 2020 os trabalhos serão finalizados em dois Workshops: um para consolidação dos resultados e outro, no segundo semestre, para divulgar os resultados e compartilhar lições aprendidas e melhores práticas.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14D05-A55F-4FB3-BD88-F68B7B65990B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75349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Esse</a:t>
            </a:r>
            <a:r>
              <a:rPr lang="pt-BR" baseline="0" dirty="0" smtClean="0"/>
              <a:t> é, caros colegas aqui presentes, somente um exemplo de sucesso que mostra como estamos trabalhando na OLACEFS. Esse esforço conjunto tem sido muito positivo e os resultados são visíveis.</a:t>
            </a:r>
          </a:p>
          <a:p>
            <a:endParaRPr lang="pt-BR" baseline="0" dirty="0" smtClean="0"/>
          </a:p>
          <a:p>
            <a:r>
              <a:rPr lang="pt-BR" baseline="0" dirty="0" smtClean="0"/>
              <a:t>Por isso, convido a cada um que explore os resultados já obtidos nas auditorias coordenadas regionais da América Latina e do Caribe.</a:t>
            </a:r>
          </a:p>
          <a:p>
            <a:endParaRPr lang="pt-BR" baseline="0" dirty="0" smtClean="0"/>
          </a:p>
          <a:p>
            <a:r>
              <a:rPr lang="pt-BR" baseline="0" dirty="0" smtClean="0"/>
              <a:t>As informações podem ser obtidas no Portal da OLACEFS na Internet, no link </a:t>
            </a:r>
            <a:r>
              <a:rPr lang="pt-BR" dirty="0" smtClean="0">
                <a:hlinkClick r:id="rId3"/>
              </a:rPr>
              <a:t>www.olacefs.com/auditorias-coordinadas/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14D05-A55F-4FB3-BD88-F68B7B65990B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7117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Desde 2011, a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Olacefs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desenvolveu estratégias que utilizam as auditorias coordenadas como oportunidade de aprendizagem e desenvolvimento profissional e institucional. </a:t>
            </a:r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 auditoria coordenada (AC) executada por diferentes EFS, oferece as condições necessárias para analisar diferentes perspectivas sobre um mesmo tema transnacional, ao mesmo tempo que apresenta um panorama de como é tratado esse assunto no nível nacional ou regional.</a:t>
            </a:r>
          </a:p>
          <a:p>
            <a:endParaRPr lang="pt-BR" dirty="0" smtClean="0"/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desenvolvimento desse tipo de auditoria consiste em um processo que se inicia com a seleção de um tema prioritário, o estudo de viabilidade, de planificação e preparação, de execução, da realização de uma reunião técnica para discutir os resultados da auditoria e determinar a estrutura do relatório consolidado, a publicação e divulgação deste, o monitoramento das recomendações e da avaliação crítica da iniciativa como um todo e discussão sobre a continuidade dos esforços de cooperação. </a:t>
            </a:r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 processo facilita um intercâmbio técnico, o aprofundamento do conhecimento e o uso efetivo dos recursos disponíveis entre as EFS, além de desenvolver habilidades metodológicas e promover a especialização dos auditores envolvidos. </a:t>
            </a:r>
          </a:p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Desta maneira, a utilização de auditorias coordenadas como estratégia de capacitação </a:t>
            </a:r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reforça o paradigma contemporâneo de auditoria governamental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as normas internacionais e melhores práticas podem ser difundidas de modo eficaz a cada EFS e seus auditores.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14D05-A55F-4FB3-BD88-F68B7B65990B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62684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14D05-A55F-4FB3-BD88-F68B7B65990B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1314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As</a:t>
            </a:r>
            <a:r>
              <a:rPr lang="pt-BR" baseline="0" dirty="0" smtClean="0"/>
              <a:t> auditorias coordenadas, portanto, favorecem:</a:t>
            </a:r>
          </a:p>
          <a:p>
            <a:pPr marL="171450" indent="-171450">
              <a:buFontTx/>
              <a:buChar char="-"/>
            </a:pPr>
            <a:r>
              <a:rPr lang="pt-BR" baseline="0" dirty="0" smtClean="0"/>
              <a:t>O uso e a disseminação das ISSAI;</a:t>
            </a:r>
          </a:p>
          <a:p>
            <a:pPr marL="171450" indent="-171450">
              <a:buFontTx/>
              <a:buChar char="-"/>
            </a:pPr>
            <a:r>
              <a:rPr lang="pt-BR" baseline="0" dirty="0" smtClean="0"/>
              <a:t>A fiscalização da implementação dos 17 Objetivos de Desenvolvimento Sustentável;</a:t>
            </a:r>
          </a:p>
          <a:p>
            <a:pPr marL="171450" indent="-171450">
              <a:buFontTx/>
              <a:buChar char="-"/>
            </a:pPr>
            <a:r>
              <a:rPr lang="pt-BR" baseline="0" dirty="0" smtClean="0"/>
              <a:t>A criação de redes de especialistas;</a:t>
            </a:r>
          </a:p>
          <a:p>
            <a:pPr marL="171450" indent="-171450">
              <a:buFontTx/>
              <a:buChar char="-"/>
            </a:pPr>
            <a:r>
              <a:rPr lang="pt-BR" baseline="0" dirty="0" smtClean="0"/>
              <a:t>E o aprender fazendo!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14D05-A55F-4FB3-BD88-F68B7B65990B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0594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OLACEFS, desde 2011, 19 auditorias coordenadas foram planejadas e realizadas em conjunto pela maioria das EFS da região.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Desta forma, pode-se visualizar diferentes temáticas.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exemplo, as que concluíram em 2016 e 2017 foram as relacionadas com Habitação Social, Educação, Passivos Ambientais e Obras Viárias. Em 2017 e 2018, estavam em andamento as Auditorias de Governança de Fronteiras, Energias Renováveis, ODS 2.4 (combate à fome e agricultura sustentável) e ODS 5 (igualdade de gênero). Para 2019-2021, está em andamento a Auditoria sobre Áreas Protegidas e outras de interesse da OLACEFS,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a de passivos ambientais da mineração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14D05-A55F-4FB3-BD88-F68B7B65990B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0542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Diante da necessidade de se sistematizar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forma objetiva e pedagógica a práxis das auditorias coordenadas, o Comitê de Criação de Capacidades (CCC) da OLACEFS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elaborou um manual baseando-se em experiências anteriores e documentos gerados em outras fiscalizações realizadas n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região. O documento ainda está em fase de diagramação e em breve será difundido em todos os grupos regionais da INTOSAI.</a:t>
            </a:r>
          </a:p>
          <a:p>
            <a:endParaRPr lang="pt-BR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Manual adotou como referência a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“Orientações sobre Auditorias Coordenadas”,  documento em elaboração pelo TCU; a ISSAI 5800 (atual GUID 9000); artigo sobre auditorias coordenadas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publicado na Revista da OLACEFS, nº 13, ano 06; e o Relatório de Boas Práticas e Lições Aprendidas em Auditorias Coordenadas,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CCC da OLACEFS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14D05-A55F-4FB3-BD88-F68B7B65990B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0124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Conforme previsto no Manual,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auditorias coordenadas podem ser realizadas em 10 etapas. São elas:</a:t>
            </a:r>
          </a:p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Tomada de decisão pela realização da auditoria coordenada;</a:t>
            </a:r>
          </a:p>
          <a:p>
            <a:pPr lvl="0"/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Busca de patrocinadores;</a:t>
            </a:r>
          </a:p>
          <a:p>
            <a:pPr lvl="0"/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Seleção do tema; </a:t>
            </a:r>
          </a:p>
          <a:p>
            <a:pPr lvl="0"/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Formalização da Auditoria; </a:t>
            </a:r>
          </a:p>
          <a:p>
            <a:pPr lvl="0"/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Capacitação; </a:t>
            </a:r>
          </a:p>
          <a:p>
            <a:pPr lvl="0"/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Execução da auditoria; </a:t>
            </a:r>
          </a:p>
          <a:p>
            <a:pPr lvl="0"/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Relatório Consolidado;</a:t>
            </a:r>
          </a:p>
          <a:p>
            <a:pPr lvl="0"/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Divulgação dos resultados da Auditoria; </a:t>
            </a:r>
          </a:p>
          <a:p>
            <a:pPr lvl="0"/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9. Avaliação;</a:t>
            </a:r>
          </a:p>
          <a:p>
            <a:pPr lvl="0"/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10. Monitoramento. </a:t>
            </a:r>
          </a:p>
          <a:p>
            <a:pPr lvl="0"/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 vez divulgado, o uso do Manual de Auditorias Coordenadas permitirá que qualquer EFS coordene essas iniciativas de fiscalização. Importante mencionar que o passo-a-passo dessas etapas está bem detalhado no documento.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14D05-A55F-4FB3-BD88-F68B7B65990B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2809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Como vocês podem perceber, a OLACEFS conseguiu, ao longo dos últimos quase 10 anos, acumular muito conhecimento e experiências na aplicação de auditorias coordenadas. Isso possibilitou a participação de centenas de auditores nessas iniciativas.</a:t>
            </a:r>
          </a:p>
          <a:p>
            <a:endParaRPr lang="pt-BR" sz="1200" b="0" i="0" u="none" strike="noStrike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t-BR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Como o tempo é curto, proponho mostrar-lhes rapidamente um excelente estudo de caso para exemplificar nossa práxis.</a:t>
            </a:r>
          </a:p>
          <a:p>
            <a:endParaRPr lang="pt-BR" sz="1200" b="0" i="0" u="none" strike="noStrike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t-BR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Trata-se de uma iniciativa que tem impactos diretos na agenda das EFS da OLACEFS em 2019 e 2020.</a:t>
            </a:r>
          </a:p>
          <a:p>
            <a:endParaRPr lang="pt-BR" sz="1200" b="0" i="0" u="none" strike="noStrike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14D05-A55F-4FB3-BD88-F68B7B65990B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2333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b="0" i="0" u="none" strike="noStrike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t-BR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 2014 e 2015, a Comissão Técnica Especial de Meio Ambiente (Comtema) realizou a primeira Auditoria Coordenada sobre Áreas Protegidas na América Latina, com a participação de 11 EFS (Argentina, Bolívia, Brasil, Colômbia, Costa Rica, El Salvador, Equador, Honduras, México, Paraguai e Venezuela)</a:t>
            </a:r>
          </a:p>
          <a:p>
            <a:endParaRPr lang="pt-BR" sz="1200" b="0" i="0" u="none" strike="noStrike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14D05-A55F-4FB3-BD88-F68B7B65990B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7033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 essa iniciativa regional, foi utilizada a ferramenta inovadora </a:t>
            </a:r>
            <a:r>
              <a:rPr lang="pt-BR" sz="1200" b="0" i="0" u="none" strike="noStrike" kern="1200" baseline="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Indimapa</a:t>
            </a:r>
            <a:r>
              <a:rPr lang="pt-BR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desenvolvida pelo TCU, que utiliza 13 indicadores relativos à implementação e gestão das áreas protegidas, o que facilita a visualização e comunicação dos resultados. </a:t>
            </a:r>
          </a:p>
          <a:p>
            <a:endParaRPr lang="pt-BR" sz="1200" b="0" i="0" u="none" strike="noStrike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t-BR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 indicadores são:</a:t>
            </a:r>
          </a:p>
          <a:p>
            <a:endParaRPr lang="pt-BR" sz="1200" b="0" i="0" u="none" strike="noStrike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t-BR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Plano de manejo</a:t>
            </a:r>
          </a:p>
          <a:p>
            <a:r>
              <a:rPr lang="pt-BR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Recursos humanos</a:t>
            </a:r>
          </a:p>
          <a:p>
            <a:r>
              <a:rPr lang="pt-BR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Recursos Financeiros</a:t>
            </a:r>
          </a:p>
          <a:p>
            <a:r>
              <a:rPr lang="pt-BR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Estrutura formalizada</a:t>
            </a:r>
          </a:p>
          <a:p>
            <a:r>
              <a:rPr lang="pt-BR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Consolidação territorial</a:t>
            </a:r>
          </a:p>
          <a:p>
            <a:r>
              <a:rPr lang="pt-BR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Fiscalização ambiental</a:t>
            </a:r>
          </a:p>
          <a:p>
            <a:r>
              <a:rPr lang="pt-BR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Pesquisa</a:t>
            </a:r>
          </a:p>
          <a:p>
            <a:r>
              <a:rPr lang="pt-BR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Monitoramento da biodiversidade</a:t>
            </a:r>
          </a:p>
          <a:p>
            <a:r>
              <a:rPr lang="pt-BR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Comitê de gestão</a:t>
            </a:r>
          </a:p>
          <a:p>
            <a:r>
              <a:rPr lang="pt-BR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Manejo comunitário</a:t>
            </a:r>
          </a:p>
          <a:p>
            <a:r>
              <a:rPr lang="pt-BR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Uso público</a:t>
            </a:r>
          </a:p>
          <a:p>
            <a:r>
              <a:rPr lang="pt-BR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Concessão</a:t>
            </a:r>
          </a:p>
          <a:p>
            <a:r>
              <a:rPr lang="pt-BR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Articulação na área protegida</a:t>
            </a:r>
          </a:p>
          <a:p>
            <a:endParaRPr lang="pt-BR" sz="1200" b="0" i="0" u="none" strike="noStrike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t-BR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escala vai de zero a 3. Quanto mais próximo de 3, melhor o resultado. Quanto mais próximo de zero, pior.</a:t>
            </a:r>
          </a:p>
          <a:p>
            <a:endParaRPr lang="pt-BR" sz="1200" b="0" i="0" u="none" strike="noStrike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pt-BR" sz="1200" b="0" i="0" u="none" strike="noStrike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pt-BR" sz="1200" b="0" i="0" u="none" strike="noStrike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pt-BR" sz="1200" b="0" i="0" u="none" strike="noStrike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14D05-A55F-4FB3-BD88-F68B7B65990B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1693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D7DCE6B-F2CA-4AF1-95A0-21695F0C2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806CAE0D-7EF7-4571-87A6-E6251E53D5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B55682F-50C2-45E8-96AC-F6D5A33CA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0560-0776-4764-AC56-8327B424515D}" type="datetimeFigureOut">
              <a:rPr lang="es-PE" smtClean="0"/>
              <a:t>8/11/2019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5EF027C-A91C-4DD6-9C91-F71BA3367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64B17B6-2F49-431C-AFE6-FEBB439BD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776EF-A74B-4B78-80DE-078DEF9DDBC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89329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E16C3CA-19B3-45C9-8345-940B3FAAC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26693EA4-7A43-45F2-AE84-162A15CF9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A56D61F-C018-4E4E-9191-F503C22AC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0560-0776-4764-AC56-8327B424515D}" type="datetimeFigureOut">
              <a:rPr lang="es-PE" smtClean="0"/>
              <a:t>8/11/2019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FB2C3D0-C8CE-4CBC-A65B-FB7BFA97B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8E8ED97-4CEF-48D0-8ED9-F6B1E2DBA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776EF-A74B-4B78-80DE-078DEF9DDBC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61826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905922CD-F6FB-4C4D-AC10-2BC5676DE2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4F20A008-ADD8-44DD-8663-A25BE88208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ACDC259-6FC9-4F71-8CCA-200D8B3D1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0560-0776-4764-AC56-8327B424515D}" type="datetimeFigureOut">
              <a:rPr lang="es-PE" smtClean="0"/>
              <a:t>8/11/2019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0DD6EB5-4CAE-48D8-83A7-1D30A9C55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3DD432A-DFB6-43EC-9B84-35CE922A3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776EF-A74B-4B78-80DE-078DEF9DDBC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51746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F83D0-E761-4658-BE09-B2BB70CA87F0}" type="datetime1">
              <a:rPr lang="pt-BR" smtClean="0"/>
              <a:t>08/11/2019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LOCAL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28AE4-18E7-46DB-BAB4-39428AE729EF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40358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ço Reservado para Data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E9464-79F3-4FDF-90C5-2EB94D9124B2}" type="datetimeFigureOut">
              <a:rPr lang="pt-BR"/>
              <a:pPr>
                <a:defRPr/>
              </a:pPr>
              <a:t>08/11/2019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DDDD3-94A3-4FC5-AE69-13709A9E712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8453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ço Reservado para Data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E9464-79F3-4FDF-90C5-2EB94D9124B2}" type="datetimeFigureOut">
              <a:rPr lang="pt-BR"/>
              <a:pPr>
                <a:defRPr/>
              </a:pPr>
              <a:t>08/11/2019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DDDD3-94A3-4FC5-AE69-13709A9E712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6427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ço Reservado para Data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E9464-79F3-4FDF-90C5-2EB94D9124B2}" type="datetimeFigureOut">
              <a:rPr lang="pt-BR"/>
              <a:pPr>
                <a:defRPr/>
              </a:pPr>
              <a:t>08/11/2019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DDDD3-94A3-4FC5-AE69-13709A9E712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495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ço Reservado para Data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E9464-79F3-4FDF-90C5-2EB94D9124B2}" type="datetimeFigureOut">
              <a:rPr lang="pt-BR"/>
              <a:pPr>
                <a:defRPr/>
              </a:pPr>
              <a:t>08/11/2019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DDDD3-94A3-4FC5-AE69-13709A9E712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5671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ço Reservado para Data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E9464-79F3-4FDF-90C5-2EB94D9124B2}" type="datetimeFigureOut">
              <a:rPr lang="pt-BR"/>
              <a:pPr>
                <a:defRPr/>
              </a:pPr>
              <a:t>08/11/2019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DDDD3-94A3-4FC5-AE69-13709A9E712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2481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86B8C7B-3CA5-40C0-84D6-8249A3A16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1D2C90F-845A-4E0B-89E8-E2AC99F35C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6C7F06B-83A5-49A8-BE34-758CBB022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0560-0776-4764-AC56-8327B424515D}" type="datetimeFigureOut">
              <a:rPr lang="es-PE" smtClean="0"/>
              <a:t>8/11/2019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5A635C2-080B-429E-8560-3F6D6406C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1B06CA0-1F9A-4A43-BDE7-3684DB331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776EF-A74B-4B78-80DE-078DEF9DDBC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31684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3B1FB3B-A0DA-4BF4-8702-D1FFE8125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1BC4FA5E-A91E-4A11-88DC-1E89EDF17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A4F30EA-565C-40EB-8C0E-E6EFDE8F2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0560-0776-4764-AC56-8327B424515D}" type="datetimeFigureOut">
              <a:rPr lang="es-PE" smtClean="0"/>
              <a:t>8/11/2019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48E3A9E-FD37-484C-B0A1-897DE1EE1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8C55032-9704-494E-B557-5510F18F7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776EF-A74B-4B78-80DE-078DEF9DDBC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91604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97802E7-B768-4CE1-B6AA-B10B7A80F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97AC23B-C63D-47C3-BBBA-2F10A1233A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DC9CD337-D6A3-40AA-8A46-AD6FBEDFEF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84C798FB-E085-42F6-9378-16558500D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0560-0776-4764-AC56-8327B424515D}" type="datetimeFigureOut">
              <a:rPr lang="es-PE" smtClean="0"/>
              <a:t>8/11/2019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5C976A5D-33E7-43DE-89E2-769796F18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F0C961A2-91EC-4A56-A3E7-79460CCD3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776EF-A74B-4B78-80DE-078DEF9DDBC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4283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6099552-37FC-438A-8832-7E8941371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258B661-B969-42F0-B891-140E28123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6E1F7427-DF1B-4747-9152-26E9B8600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6198FA3E-7863-492C-A020-F7EB5000C8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083911F7-6A54-432D-9558-E99C416881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F3FAA486-B419-42A7-AA11-1B4529DA2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0560-0776-4764-AC56-8327B424515D}" type="datetimeFigureOut">
              <a:rPr lang="es-PE" smtClean="0"/>
              <a:t>8/11/2019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84E6B662-1734-4940-A6E6-065E61C00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1DC3251B-9CA5-4279-A05A-728C9BEB0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776EF-A74B-4B78-80DE-078DEF9DDBC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57821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B0DC492-23CF-4393-94B8-A8991A6EE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C37249BD-487B-42CD-939F-5A498EA38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0560-0776-4764-AC56-8327B424515D}" type="datetimeFigureOut">
              <a:rPr lang="es-PE" smtClean="0"/>
              <a:t>8/11/2019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8BB035C9-C07F-4D0A-AD20-12E5772A6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8D1DDD6F-6422-43AF-925E-BFB060B2B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776EF-A74B-4B78-80DE-078DEF9DDBC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13402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C2DBAE41-4169-44A6-97A9-B7B3CA36D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0560-0776-4764-AC56-8327B424515D}" type="datetimeFigureOut">
              <a:rPr lang="es-PE" smtClean="0"/>
              <a:t>8/11/2019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58AE0001-B18D-46C5-92EC-59C4CABD7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60B5276E-8FCB-47F4-9C37-739D785B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776EF-A74B-4B78-80DE-078DEF9DDBC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44770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E420F56-AE98-4B98-BE37-3332A5BCE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EB6B1D4-6C40-4B2F-B3B9-7BFD561BB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D189D8AF-269B-47AC-BD4D-DB11C4E8CE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0CC236BE-FC1B-4ABA-BF1E-EBD3361B8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0560-0776-4764-AC56-8327B424515D}" type="datetimeFigureOut">
              <a:rPr lang="es-PE" smtClean="0"/>
              <a:t>8/11/2019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221C0AD-5128-4DB3-A71C-288A26792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4477DD5-1A5C-40DC-A9DD-D6F0923C1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776EF-A74B-4B78-80DE-078DEF9DDBC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06653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69362AC-A61F-4FB3-BEA5-28688FD13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45562D32-C439-4145-B658-67618A7BD6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AF01B3DA-E9BB-480E-AA97-DF98CFD8AF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A476177B-E33D-47C7-BDF3-391AA389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0560-0776-4764-AC56-8327B424515D}" type="datetimeFigureOut">
              <a:rPr lang="es-PE" smtClean="0"/>
              <a:t>8/11/2019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5E53E3BF-4DE5-4271-A7CC-EF9EA4EBF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2D85A472-6690-45A7-856B-EA9948C9D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776EF-A74B-4B78-80DE-078DEF9DDBC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24928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D108B5A8-C69A-41C2-BBE0-F8C0EDFF4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F3D6BEA-D67D-4FEE-9C0D-3145A6F9D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1811916-F6A8-492E-BCBE-57C6FD682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50560-0776-4764-AC56-8327B424515D}" type="datetimeFigureOut">
              <a:rPr lang="es-PE" smtClean="0"/>
              <a:t>8/11/2019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D5CB3C2-711F-4136-A0E4-ACB3C918FA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25A86B7-C06C-4A4B-9CB1-24EC650B9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776EF-A74B-4B78-80DE-078DEF9DDBC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28335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emf"/><Relationship Id="rId4" Type="http://schemas.openxmlformats.org/officeDocument/2006/relationships/package" Target="../embeddings/Slide_do_Microsoft_PowerPoint1.sldx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Commumnication%20strategy/7.%20Sum_rio%20executivo%20-%20ingl_s.pdf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gif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267158" cy="417810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626" y="3351221"/>
            <a:ext cx="4676937" cy="350677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968250"/>
            <a:ext cx="4334625" cy="2889749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7157" y="-3518"/>
            <a:ext cx="5924843" cy="357671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6825" y="2625188"/>
            <a:ext cx="3302261" cy="423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7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/>
          <p:nvPr/>
        </p:nvSpPr>
        <p:spPr>
          <a:xfrm rot="16200000">
            <a:off x="-1194515" y="2498636"/>
            <a:ext cx="5003800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7200" b="1" dirty="0">
                <a:solidFill>
                  <a:srgbClr val="156835"/>
                </a:solidFill>
                <a:latin typeface="Calibri" panose="020F0502020204030204"/>
              </a:rPr>
              <a:t>Indimapa</a:t>
            </a:r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6919122"/>
              </p:ext>
            </p:extLst>
          </p:nvPr>
        </p:nvGraphicFramePr>
        <p:xfrm>
          <a:off x="1907550" y="397355"/>
          <a:ext cx="10165388" cy="60177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Slide" r:id="rId4" imgW="6093115" imgH="3426041" progId="PowerPoint.Slide.12">
                  <p:embed/>
                </p:oleObj>
              </mc:Choice>
              <mc:Fallback>
                <p:oleObj name="Slide" r:id="rId4" imgW="6093115" imgH="3426041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7550" y="397355"/>
                        <a:ext cx="10165388" cy="60177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063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6200000">
            <a:off x="-1675014" y="2599454"/>
            <a:ext cx="5003800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7200" b="1" dirty="0">
                <a:solidFill>
                  <a:srgbClr val="156835"/>
                </a:solidFill>
                <a:latin typeface="Calibri" panose="020F0502020204030204"/>
              </a:rPr>
              <a:t>Indimapa</a:t>
            </a:r>
            <a:endParaRPr lang="en-US" sz="3200" dirty="0">
              <a:solidFill>
                <a:srgbClr val="156835"/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2450739" y="273662"/>
            <a:ext cx="8974498" cy="10181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pt-BR" b="1" dirty="0">
              <a:solidFill>
                <a:srgbClr val="002060"/>
              </a:solidFill>
            </a:endParaRPr>
          </a:p>
        </p:txBody>
      </p:sp>
      <p:sp>
        <p:nvSpPr>
          <p:cNvPr id="7" name="CaixaDeTexto 7"/>
          <p:cNvSpPr txBox="1">
            <a:spLocks noChangeArrowheads="1"/>
          </p:cNvSpPr>
          <p:nvPr/>
        </p:nvSpPr>
        <p:spPr bwMode="auto">
          <a:xfrm>
            <a:off x="2351314" y="399163"/>
            <a:ext cx="6888939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pt-BR" altLang="pt-BR" sz="32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Índice de implementação </a:t>
            </a:r>
            <a:r>
              <a:rPr lang="pt-BR" altLang="pt-BR" sz="3200" b="1" dirty="0">
                <a:solidFill>
                  <a:srgbClr val="002060"/>
                </a:solidFill>
                <a:latin typeface="Calibri" panose="020F0502020204030204" pitchFamily="34" charset="0"/>
              </a:rPr>
              <a:t>e</a:t>
            </a:r>
            <a:r>
              <a:rPr lang="pt-BR" altLang="pt-BR" sz="32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Gestão das </a:t>
            </a:r>
            <a:r>
              <a:rPr lang="pt-BR" altLang="pt-BR" sz="32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APs</a:t>
            </a:r>
            <a:r>
              <a:rPr lang="pt-BR" altLang="pt-BR" sz="32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t-BR" altLang="pt-BR" sz="3200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= valor médio de 13 indicadores</a:t>
            </a:r>
          </a:p>
          <a:p>
            <a:endParaRPr lang="pt-BR" altLang="pt-BR" i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739" y="1812932"/>
            <a:ext cx="6486776" cy="3394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o 15"/>
          <p:cNvGrpSpPr>
            <a:grpSpLocks/>
          </p:cNvGrpSpPr>
          <p:nvPr/>
        </p:nvGrpSpPr>
        <p:grpSpPr bwMode="auto">
          <a:xfrm>
            <a:off x="9099259" y="2680417"/>
            <a:ext cx="3528169" cy="1335780"/>
            <a:chOff x="5205375" y="3759875"/>
            <a:chExt cx="3235179" cy="1235316"/>
          </a:xfrm>
        </p:grpSpPr>
        <p:sp>
          <p:nvSpPr>
            <p:cNvPr id="10" name="Retângulo de cantos arredondados 9"/>
            <p:cNvSpPr/>
            <p:nvPr/>
          </p:nvSpPr>
          <p:spPr>
            <a:xfrm>
              <a:off x="5205375" y="3818623"/>
              <a:ext cx="360347" cy="360433"/>
            </a:xfrm>
            <a:prstGeom prst="roundRect">
              <a:avLst/>
            </a:prstGeom>
            <a:solidFill>
              <a:srgbClr val="2E7D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11" name="Retângulo de cantos arredondados 10"/>
            <p:cNvSpPr/>
            <p:nvPr/>
          </p:nvSpPr>
          <p:spPr>
            <a:xfrm>
              <a:off x="5205375" y="4226691"/>
              <a:ext cx="360347" cy="358845"/>
            </a:xfrm>
            <a:prstGeom prst="roundRect">
              <a:avLst/>
            </a:prstGeom>
            <a:solidFill>
              <a:srgbClr val="D5B4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12" name="Retângulo de cantos arredondados 11"/>
            <p:cNvSpPr/>
            <p:nvPr/>
          </p:nvSpPr>
          <p:spPr>
            <a:xfrm>
              <a:off x="5205375" y="4633170"/>
              <a:ext cx="360347" cy="362021"/>
            </a:xfrm>
            <a:prstGeom prst="roundRect">
              <a:avLst/>
            </a:prstGeom>
            <a:solidFill>
              <a:srgbClr val="C200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13" name="CaixaDeTexto 14"/>
            <p:cNvSpPr txBox="1">
              <a:spLocks noChangeArrowheads="1"/>
            </p:cNvSpPr>
            <p:nvPr/>
          </p:nvSpPr>
          <p:spPr bwMode="auto">
            <a:xfrm>
              <a:off x="5549236" y="3759875"/>
              <a:ext cx="2891318" cy="1195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s-419" altLang="pt-BR" sz="2600" dirty="0" smtClean="0">
                  <a:solidFill>
                    <a:srgbClr val="002060"/>
                  </a:solidFill>
                  <a:latin typeface="Calibri" panose="020F0502020204030204" pitchFamily="34" charset="0"/>
                </a:rPr>
                <a:t>Alto	   (2 ≤ i ≤ 3)</a:t>
              </a:r>
            </a:p>
            <a:p>
              <a:r>
                <a:rPr lang="es-419" altLang="pt-BR" sz="2600" dirty="0" smtClean="0">
                  <a:solidFill>
                    <a:srgbClr val="002060"/>
                  </a:solidFill>
                  <a:latin typeface="Calibri" panose="020F0502020204030204" pitchFamily="34" charset="0"/>
                </a:rPr>
                <a:t>Medio   (1 ≤ i &lt; 2)</a:t>
              </a:r>
            </a:p>
            <a:p>
              <a:r>
                <a:rPr lang="es-419" altLang="pt-BR" sz="2600" dirty="0" err="1" smtClean="0">
                  <a:solidFill>
                    <a:srgbClr val="002060"/>
                  </a:solidFill>
                  <a:latin typeface="Calibri" panose="020F0502020204030204" pitchFamily="34" charset="0"/>
                </a:rPr>
                <a:t>Baixo</a:t>
              </a:r>
              <a:r>
                <a:rPr lang="en-US" altLang="pt-BR" sz="2600" dirty="0">
                  <a:solidFill>
                    <a:srgbClr val="002060"/>
                  </a:solidFill>
                  <a:latin typeface="Calibri" panose="020F0502020204030204" pitchFamily="34" charset="0"/>
                </a:rPr>
                <a:t>	   (0 ≤ </a:t>
              </a:r>
              <a:r>
                <a:rPr lang="en-US" altLang="pt-BR" sz="2600" dirty="0" err="1">
                  <a:solidFill>
                    <a:srgbClr val="002060"/>
                  </a:solidFill>
                  <a:latin typeface="Calibri" panose="020F0502020204030204" pitchFamily="34" charset="0"/>
                </a:rPr>
                <a:t>i</a:t>
              </a:r>
              <a:r>
                <a:rPr lang="en-US" altLang="pt-BR" sz="2600" dirty="0">
                  <a:solidFill>
                    <a:srgbClr val="002060"/>
                  </a:solidFill>
                  <a:latin typeface="Calibri" panose="020F0502020204030204" pitchFamily="34" charset="0"/>
                </a:rPr>
                <a:t> &lt; 1)</a:t>
              </a:r>
            </a:p>
          </p:txBody>
        </p:sp>
      </p:grpSp>
      <p:pic>
        <p:nvPicPr>
          <p:cNvPr id="14" name="Espaço Reservado para Conteúdo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3" t="26088" r="66357" b="23000"/>
          <a:stretch/>
        </p:blipFill>
        <p:spPr bwMode="auto">
          <a:xfrm>
            <a:off x="263755" y="6062098"/>
            <a:ext cx="909088" cy="79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341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505" y="0"/>
            <a:ext cx="971349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6200000">
            <a:off x="-1194515" y="2498636"/>
            <a:ext cx="5003800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7200" b="1" dirty="0">
                <a:solidFill>
                  <a:srgbClr val="156835"/>
                </a:solidFill>
                <a:latin typeface="Calibri" panose="020F0502020204030204"/>
              </a:rPr>
              <a:t>Indimapa</a:t>
            </a:r>
            <a:endParaRPr lang="en-US" sz="3200" dirty="0">
              <a:solidFill>
                <a:srgbClr val="1568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42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479" y="0"/>
            <a:ext cx="9668521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6200000">
            <a:off x="-1194515" y="2498636"/>
            <a:ext cx="5003800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156835"/>
                </a:solidFill>
                <a:latin typeface="Calibri" panose="020F0502020204030204"/>
              </a:rPr>
              <a:t>Radar ODS</a:t>
            </a:r>
            <a:endParaRPr lang="en-US" sz="3200" dirty="0">
              <a:solidFill>
                <a:srgbClr val="1568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26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4372" y="1948934"/>
            <a:ext cx="36336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6000" b="1" dirty="0" smtClean="0">
                <a:solidFill>
                  <a:srgbClr val="156835"/>
                </a:solidFill>
                <a:latin typeface="Calibri" panose="020F0502020204030204"/>
              </a:rPr>
              <a:t>Sumário Executivo</a:t>
            </a:r>
            <a:endParaRPr lang="pt-BR" sz="2400" dirty="0">
              <a:solidFill>
                <a:srgbClr val="156835"/>
              </a:solidFill>
            </a:endParaRPr>
          </a:p>
        </p:txBody>
      </p:sp>
      <p:pic>
        <p:nvPicPr>
          <p:cNvPr id="3" name="Picture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2390">
            <a:off x="5397899" y="413922"/>
            <a:ext cx="4261214" cy="603015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Espaço Reservado para Conteúdo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3" t="26088" r="66357" b="23000"/>
          <a:stretch/>
        </p:blipFill>
        <p:spPr bwMode="auto">
          <a:xfrm>
            <a:off x="263755" y="6062098"/>
            <a:ext cx="909088" cy="79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482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4372" y="1948934"/>
            <a:ext cx="41924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6000" b="1" dirty="0" err="1" smtClean="0">
                <a:solidFill>
                  <a:srgbClr val="156835"/>
                </a:solidFill>
                <a:latin typeface="Calibri" panose="020F0502020204030204"/>
              </a:rPr>
              <a:t>Infográfico</a:t>
            </a:r>
            <a:endParaRPr lang="es-419" sz="2400" dirty="0">
              <a:solidFill>
                <a:srgbClr val="156835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129" t="257"/>
          <a:stretch/>
        </p:blipFill>
        <p:spPr>
          <a:xfrm>
            <a:off x="5676900" y="675628"/>
            <a:ext cx="4058085" cy="57315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90000" dir="5400000" sy="-100000" algn="bl" rotWithShape="0"/>
          </a:effectLst>
          <a:scene3d>
            <a:camera prst="perspectiveHeroicExtremeLeftFacing">
              <a:rot lat="487347" lon="600000" rev="21425485"/>
            </a:camera>
            <a:lightRig rig="threePt" dir="t"/>
          </a:scene3d>
        </p:spPr>
      </p:pic>
      <p:pic>
        <p:nvPicPr>
          <p:cNvPr id="4" name="Espaço Reservado para Conteúdo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3" t="26088" r="66357" b="23000"/>
          <a:stretch/>
        </p:blipFill>
        <p:spPr bwMode="auto">
          <a:xfrm>
            <a:off x="263755" y="6062098"/>
            <a:ext cx="909088" cy="79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78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05654" y="583556"/>
            <a:ext cx="4997308" cy="5589652"/>
            <a:chOff x="2770653" y="-485675"/>
            <a:chExt cx="6440813" cy="720425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54918">
              <a:off x="4356100" y="-485675"/>
              <a:ext cx="4855366" cy="6857996"/>
            </a:xfrm>
            <a:prstGeom prst="rect">
              <a:avLst/>
            </a:prstGeo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54918">
              <a:off x="2770653" y="-139421"/>
              <a:ext cx="4843821" cy="6858001"/>
            </a:xfrm>
            <a:prstGeom prst="rect">
              <a:avLst/>
            </a:prstGeo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Rectangle 13"/>
          <p:cNvSpPr/>
          <p:nvPr/>
        </p:nvSpPr>
        <p:spPr>
          <a:xfrm>
            <a:off x="1172843" y="2497045"/>
            <a:ext cx="36336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 sz="6000" b="1" i="1" dirty="0" err="1" smtClean="0">
                <a:solidFill>
                  <a:srgbClr val="156835"/>
                </a:solidFill>
                <a:latin typeface="Calibri" panose="020F0502020204030204"/>
              </a:rPr>
              <a:t>Two-pager</a:t>
            </a:r>
            <a:endParaRPr lang="es-419" sz="6000" b="1" i="1" dirty="0" smtClean="0">
              <a:solidFill>
                <a:srgbClr val="156835"/>
              </a:solidFill>
              <a:latin typeface="Calibri" panose="020F0502020204030204"/>
            </a:endParaRPr>
          </a:p>
        </p:txBody>
      </p:sp>
      <p:pic>
        <p:nvPicPr>
          <p:cNvPr id="7" name="Espaço Reservado para Conteúdo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3" t="26088" r="66357" b="23000"/>
          <a:stretch/>
        </p:blipFill>
        <p:spPr bwMode="auto">
          <a:xfrm>
            <a:off x="263755" y="6062098"/>
            <a:ext cx="909088" cy="79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70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5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329565" y="5557837"/>
            <a:ext cx="6714173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b="1" smtClean="0">
                <a:solidFill>
                  <a:srgbClr val="EBF0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Auditoria Coordenada </a:t>
            </a:r>
            <a:br>
              <a:rPr lang="pt-BR" sz="5000" b="1" smtClean="0">
                <a:solidFill>
                  <a:srgbClr val="EBF0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pt-BR" sz="5000" b="1" smtClean="0">
                <a:solidFill>
                  <a:srgbClr val="EBF0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 Áreas Protegidas</a:t>
            </a:r>
            <a:endParaRPr lang="pt-BR" sz="5000" b="1" dirty="0">
              <a:solidFill>
                <a:srgbClr val="EBF0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280339" y="4967852"/>
            <a:ext cx="10929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0" b="1" dirty="0">
                <a:solidFill>
                  <a:srgbClr val="EBF0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pt-BR" sz="1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026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54242" y="302573"/>
            <a:ext cx="10515600" cy="868192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+mn-lt"/>
              </a:rPr>
              <a:t>ODS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4" descr="http://www.agenda2030.com.br/static/home/images/ods_icons/1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415" y="1807474"/>
            <a:ext cx="2026328" cy="202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3673642" y="1928815"/>
            <a:ext cx="755583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cap="all" dirty="0" smtClean="0">
                <a:solidFill>
                  <a:schemeClr val="bg1"/>
                </a:solidFill>
              </a:rPr>
              <a:t>MEta </a:t>
            </a:r>
            <a:r>
              <a:rPr lang="en-US" sz="3200" b="1" cap="all" dirty="0">
                <a:solidFill>
                  <a:schemeClr val="bg1"/>
                </a:solidFill>
              </a:rPr>
              <a:t>14.5</a:t>
            </a:r>
          </a:p>
          <a:p>
            <a:r>
              <a:rPr lang="pt-BR" sz="3200" b="1" dirty="0">
                <a:solidFill>
                  <a:schemeClr val="bg1"/>
                </a:solidFill>
              </a:rPr>
              <a:t>Até 2020</a:t>
            </a:r>
            <a:r>
              <a:rPr lang="pt-BR" sz="2000" b="1" dirty="0">
                <a:solidFill>
                  <a:schemeClr val="bg1"/>
                </a:solidFill>
              </a:rPr>
              <a:t>, conservar pelo menos 10% das zonas costeiras e marinhas, de acordo com a legislação nacional e internacional, e com base na melhor informação científica disponível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http://www.agenda2030.com.br/static/home/images/ods_icons/1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798" y="3990555"/>
            <a:ext cx="2029945" cy="202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3673642" y="3833802"/>
            <a:ext cx="8085221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cap="all" dirty="0" smtClean="0">
                <a:solidFill>
                  <a:schemeClr val="bg1"/>
                </a:solidFill>
              </a:rPr>
              <a:t>meta </a:t>
            </a:r>
            <a:r>
              <a:rPr lang="en-US" sz="3200" b="1" cap="all" dirty="0">
                <a:solidFill>
                  <a:schemeClr val="bg1"/>
                </a:solidFill>
              </a:rPr>
              <a:t>15.1</a:t>
            </a:r>
          </a:p>
          <a:p>
            <a:r>
              <a:rPr lang="pt-BR" sz="3200" b="1" dirty="0">
                <a:solidFill>
                  <a:schemeClr val="bg1"/>
                </a:solidFill>
              </a:rPr>
              <a:t>Até 2020</a:t>
            </a:r>
            <a:r>
              <a:rPr lang="pt-BR" b="1" dirty="0">
                <a:solidFill>
                  <a:schemeClr val="bg1"/>
                </a:solidFill>
              </a:rPr>
              <a:t>, assegurar a conservação, recuperação e uso sustentável de ecossistemas terrestres e de água doce interiores e seus serviços, em especial, florestas, zonas úmidas, montanhas e terras áridas, em conformidade com as obrigações decorrentes dos acordos internacionais</a:t>
            </a:r>
            <a:endParaRPr lang="es-419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55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6267158" cy="417810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4626" y="3351221"/>
            <a:ext cx="4676937" cy="350677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968250"/>
            <a:ext cx="4334625" cy="2889749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7157" y="-3518"/>
            <a:ext cx="5924843" cy="357671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8529" y="2625188"/>
            <a:ext cx="3310558" cy="4232812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3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2438400" y="201283"/>
            <a:ext cx="9448508" cy="2174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419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AUDITORIAS COORDENADAS </a:t>
            </a:r>
          </a:p>
          <a:p>
            <a:pPr algn="r"/>
            <a:r>
              <a:rPr lang="es-419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NA OLACEFS</a:t>
            </a:r>
            <a:endParaRPr lang="es-419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6267157" y="5688202"/>
            <a:ext cx="5619751" cy="1020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419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I </a:t>
            </a:r>
            <a:r>
              <a:rPr lang="es-419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Seminário</a:t>
            </a:r>
            <a:r>
              <a:rPr lang="es-419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EUROSAI-AFROSAI</a:t>
            </a:r>
          </a:p>
          <a:p>
            <a:pPr algn="r"/>
            <a:r>
              <a:rPr lang="es-419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Lisboa, 21 de </a:t>
            </a:r>
            <a:r>
              <a:rPr lang="es-419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novembro</a:t>
            </a:r>
            <a:r>
              <a:rPr lang="es-419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de 2019</a:t>
            </a:r>
            <a:endParaRPr lang="es-419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91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87655" y="3918734"/>
            <a:ext cx="7261860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419" sz="1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r>
              <a:rPr lang="es-419" sz="8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0"/>
            <a:r>
              <a:rPr lang="es-419" sz="45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Instituições</a:t>
            </a:r>
            <a:r>
              <a:rPr lang="es-419" sz="45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Participantes</a:t>
            </a:r>
            <a:endParaRPr lang="es-419" sz="4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705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81" name="Grupo 80"/>
          <p:cNvGrpSpPr/>
          <p:nvPr/>
        </p:nvGrpSpPr>
        <p:grpSpPr>
          <a:xfrm>
            <a:off x="1004785" y="287646"/>
            <a:ext cx="10182430" cy="6282707"/>
            <a:chOff x="995287" y="123525"/>
            <a:chExt cx="10182430" cy="6282707"/>
          </a:xfrm>
        </p:grpSpPr>
        <p:pic>
          <p:nvPicPr>
            <p:cNvPr id="82" name="Picture 4" descr="Bandeira da Argentin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711" y="144088"/>
              <a:ext cx="1725619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6" descr="Image result for Brasil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5116" y="123525"/>
              <a:ext cx="1542857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8" descr="Image result for BolÃ­vi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4547" y="131244"/>
              <a:ext cx="1584352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10" descr="Image result for Chil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6950" y="126746"/>
              <a:ext cx="162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12" descr="Image result for ColÃ´mbi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182" y="1879373"/>
              <a:ext cx="162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14" descr="Image result for costa rica fla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864" y="1879373"/>
              <a:ext cx="1799999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16" descr="Image result for Cuba fla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6545" y="1879373"/>
              <a:ext cx="216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22" descr="Image result for ecuador fla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6674" y="1879373"/>
              <a:ext cx="1620405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4" descr="Image result for el salvador fla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7207" y="1879373"/>
              <a:ext cx="1906615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6" descr="Image result for espaÃ±a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287" y="3571452"/>
              <a:ext cx="162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28" descr="Image result for Guatemala fla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8969" y="3571452"/>
              <a:ext cx="1728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" name="Picture 30" descr="Image result for Honduras fla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651" y="3571452"/>
              <a:ext cx="2159999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32" descr="Image result for mexico fla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4332" y="3571452"/>
              <a:ext cx="1889764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34" descr="Image result for Paraguay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4081" y="3571452"/>
              <a:ext cx="1963636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6" name="Grupo 95"/>
            <p:cNvGrpSpPr/>
            <p:nvPr/>
          </p:nvGrpSpPr>
          <p:grpSpPr>
            <a:xfrm>
              <a:off x="2484904" y="5326232"/>
              <a:ext cx="6991421" cy="1080000"/>
              <a:chOff x="2353099" y="5330594"/>
              <a:chExt cx="6991421" cy="1080000"/>
            </a:xfrm>
          </p:grpSpPr>
          <p:pic>
            <p:nvPicPr>
              <p:cNvPr id="97" name="Picture 36" descr="Image result for peru flag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3099" y="5330594"/>
                <a:ext cx="1620405" cy="10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38" descr="Image result for portugal flag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7998" y="5330594"/>
                <a:ext cx="1619999" cy="10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40" descr="Image result for repÃºblica dominicana flag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82491" y="5330594"/>
                <a:ext cx="1619999" cy="10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2" descr="Bandeira de Buenos aires (provÃ­ncia)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14331" y="5330594"/>
                <a:ext cx="1630189" cy="10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87517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4200526" y="6027003"/>
            <a:ext cx="4500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Próximos </a:t>
            </a:r>
            <a:r>
              <a:rPr lang="es-419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passos</a:t>
            </a:r>
            <a:endParaRPr lang="es-419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8911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0723161"/>
              </p:ext>
            </p:extLst>
          </p:nvPr>
        </p:nvGraphicFramePr>
        <p:xfrm>
          <a:off x="966433" y="960120"/>
          <a:ext cx="10259133" cy="4937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41805"/>
                <a:gridCol w="7617328"/>
              </a:tblGrid>
              <a:tr h="571351">
                <a:tc>
                  <a:txBody>
                    <a:bodyPr/>
                    <a:lstStyle/>
                    <a:p>
                      <a:pPr algn="ctr"/>
                      <a:r>
                        <a:rPr lang="es-419" sz="3600" noProof="0" dirty="0" smtClean="0"/>
                        <a:t>Semestre</a:t>
                      </a:r>
                      <a:endParaRPr lang="es-419" sz="3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3600" noProof="0" dirty="0" err="1" smtClean="0"/>
                        <a:t>Atividade</a:t>
                      </a:r>
                      <a:endParaRPr lang="es-419" sz="3600" noProof="0" dirty="0"/>
                    </a:p>
                  </a:txBody>
                  <a:tcPr/>
                </a:tc>
              </a:tr>
              <a:tr h="5692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i="1" strike="noStrike" dirty="0" smtClean="0"/>
                        <a:t>2/2018</a:t>
                      </a:r>
                      <a:endParaRPr lang="en-US" sz="3600" b="0" i="1" strike="noStrik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571500" indent="-571500">
                        <a:buFont typeface="Wingdings" panose="05000000000000000000" pitchFamily="2" charset="2"/>
                        <a:buChar char="ü"/>
                      </a:pPr>
                      <a:r>
                        <a:rPr lang="es-419" sz="3600" b="0" i="1" strike="noStrike" kern="1200" noProof="0" dirty="0" smtClean="0"/>
                        <a:t>Convite e </a:t>
                      </a:r>
                      <a:r>
                        <a:rPr lang="es-419" sz="3600" b="0" i="1" strike="noStrike" kern="1200" noProof="0" dirty="0" err="1" smtClean="0"/>
                        <a:t>confirmação</a:t>
                      </a:r>
                      <a:r>
                        <a:rPr lang="es-419" sz="3600" b="0" i="1" strike="noStrike" kern="1200" baseline="0" noProof="0" dirty="0" smtClean="0"/>
                        <a:t>  </a:t>
                      </a:r>
                      <a:endParaRPr lang="es-419" sz="3600" b="0" i="1" strike="noStrike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1544982">
                <a:tc>
                  <a:txBody>
                    <a:bodyPr/>
                    <a:lstStyle/>
                    <a:p>
                      <a:pPr algn="ctr"/>
                      <a:r>
                        <a:rPr lang="en-US" sz="3600" b="0" i="1" dirty="0" smtClean="0"/>
                        <a:t>1/2019</a:t>
                      </a:r>
                      <a:endParaRPr lang="en-US" sz="3600" b="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571500" indent="-571500">
                        <a:buFont typeface="Wingdings" panose="05000000000000000000" pitchFamily="2" charset="2"/>
                        <a:buChar char="ü"/>
                      </a:pPr>
                      <a:r>
                        <a:rPr lang="es-419" sz="3600" b="0" i="1" noProof="0" dirty="0" smtClean="0"/>
                        <a:t>Capacitação on-line</a:t>
                      </a:r>
                      <a:r>
                        <a:rPr lang="es-419" sz="3600" b="0" i="1" baseline="0" noProof="0" dirty="0" smtClean="0"/>
                        <a:t> </a:t>
                      </a:r>
                      <a:r>
                        <a:rPr lang="es-419" sz="3600" b="0" i="1" noProof="0" dirty="0" smtClean="0"/>
                        <a:t>(Auditoria de </a:t>
                      </a:r>
                      <a:r>
                        <a:rPr lang="es-419" sz="3600" b="0" i="1" noProof="0" dirty="0" err="1" smtClean="0"/>
                        <a:t>Desempenho</a:t>
                      </a:r>
                      <a:r>
                        <a:rPr lang="es-419" sz="3600" b="0" i="1" noProof="0" dirty="0" smtClean="0"/>
                        <a:t>,</a:t>
                      </a:r>
                      <a:r>
                        <a:rPr lang="es-419" sz="3600" b="0" i="1" baseline="0" noProof="0" dirty="0" smtClean="0"/>
                        <a:t> </a:t>
                      </a:r>
                      <a:r>
                        <a:rPr lang="es-419" sz="3600" b="0" i="1" noProof="0" dirty="0" smtClean="0"/>
                        <a:t>MOOC</a:t>
                      </a:r>
                      <a:r>
                        <a:rPr lang="es-419" sz="3600" b="0" i="1" baseline="0" noProof="0" dirty="0" smtClean="0"/>
                        <a:t> </a:t>
                      </a:r>
                      <a:r>
                        <a:rPr lang="es-419" sz="3600" b="0" i="1" noProof="0" dirty="0" smtClean="0"/>
                        <a:t>ODS,</a:t>
                      </a:r>
                      <a:r>
                        <a:rPr lang="es-419" sz="3600" b="0" i="1" baseline="0" noProof="0" dirty="0" smtClean="0"/>
                        <a:t> Curso Áreas Protegidas)</a:t>
                      </a:r>
                      <a:endParaRPr lang="es-419" sz="3600" b="0" i="1" noProof="0" dirty="0"/>
                    </a:p>
                  </a:txBody>
                  <a:tcPr/>
                </a:tc>
              </a:tr>
              <a:tr h="5692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i="1" dirty="0" smtClean="0"/>
                        <a:t>2/2019</a:t>
                      </a:r>
                      <a:endParaRPr lang="en-US" sz="3600" b="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571500" indent="-571500">
                        <a:buFont typeface="Wingdings" panose="05000000000000000000" pitchFamily="2" charset="2"/>
                        <a:buChar char="ü"/>
                      </a:pPr>
                      <a:r>
                        <a:rPr lang="es-419" sz="3600" b="0" i="1" noProof="0" dirty="0" smtClean="0"/>
                        <a:t>Workshop de </a:t>
                      </a:r>
                      <a:r>
                        <a:rPr lang="es-419" sz="3600" b="0" i="1" noProof="0" dirty="0" err="1" smtClean="0"/>
                        <a:t>planejamento</a:t>
                      </a:r>
                      <a:endParaRPr lang="es-419" sz="3600" b="0" i="1" noProof="0" dirty="0"/>
                    </a:p>
                  </a:txBody>
                  <a:tcPr/>
                </a:tc>
              </a:tr>
              <a:tr h="5692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/>
                        <a:t>1/2020</a:t>
                      </a:r>
                      <a:endParaRPr lang="en-US" sz="3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 sz="3600" b="1" noProof="0" dirty="0" smtClean="0"/>
                        <a:t>Workshop de </a:t>
                      </a:r>
                      <a:r>
                        <a:rPr lang="es-419" sz="3600" b="1" noProof="0" dirty="0" err="1" smtClean="0"/>
                        <a:t>consolidação</a:t>
                      </a:r>
                      <a:endParaRPr lang="es-419" sz="3600" b="1" noProof="0" dirty="0"/>
                    </a:p>
                  </a:txBody>
                  <a:tcPr/>
                </a:tc>
              </a:tr>
              <a:tr h="5692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/>
                        <a:t>2/2020</a:t>
                      </a:r>
                      <a:endParaRPr lang="en-US" sz="3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 sz="3600" b="1" noProof="0" dirty="0" smtClean="0"/>
                        <a:t>Workshop de</a:t>
                      </a:r>
                      <a:r>
                        <a:rPr lang="es-419" sz="3600" b="1" baseline="0" noProof="0" dirty="0" smtClean="0"/>
                        <a:t> </a:t>
                      </a:r>
                      <a:r>
                        <a:rPr lang="es-419" sz="3600" b="1" baseline="0" noProof="0" dirty="0" err="1" smtClean="0"/>
                        <a:t>lições</a:t>
                      </a:r>
                      <a:r>
                        <a:rPr lang="es-419" sz="3600" b="1" baseline="0" noProof="0" dirty="0" smtClean="0"/>
                        <a:t> aprendidas</a:t>
                      </a:r>
                      <a:endParaRPr lang="es-419" sz="3600" b="1" noProof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672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838200" y="5957957"/>
            <a:ext cx="11003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https://www.olacefs.com/auditorias-coordinadas/</a:t>
            </a:r>
          </a:p>
        </p:txBody>
      </p:sp>
    </p:spTree>
    <p:extLst>
      <p:ext uri="{BB962C8B-B14F-4D97-AF65-F5344CB8AC3E}">
        <p14:creationId xmlns:p14="http://schemas.microsoft.com/office/powerpoint/2010/main" val="116525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6267158" cy="417810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4626" y="3351221"/>
            <a:ext cx="4676937" cy="350677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968250"/>
            <a:ext cx="4334625" cy="2889749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7157" y="-3518"/>
            <a:ext cx="5924843" cy="357671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4477" y="2625188"/>
            <a:ext cx="3174609" cy="4232812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3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2438400" y="201283"/>
            <a:ext cx="9448508" cy="2174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419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Muito</a:t>
            </a:r>
            <a:r>
              <a:rPr lang="es-419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s-419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obrigado</a:t>
            </a:r>
            <a:r>
              <a:rPr lang="es-419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!</a:t>
            </a:r>
            <a:endParaRPr lang="es-419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5074921" y="5688202"/>
            <a:ext cx="6811988" cy="1020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419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Ministro Walton Alencar Rodrigues</a:t>
            </a:r>
          </a:p>
          <a:p>
            <a:pPr algn="r"/>
            <a:r>
              <a:rPr lang="es-419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TCU-Brasil</a:t>
            </a:r>
            <a:endParaRPr lang="es-419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95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62251" y="120485"/>
            <a:ext cx="9105900" cy="1213015"/>
          </a:xfrm>
        </p:spPr>
        <p:txBody>
          <a:bodyPr>
            <a:noAutofit/>
          </a:bodyPr>
          <a:lstStyle/>
          <a:p>
            <a:pPr algn="ctr"/>
            <a:r>
              <a:rPr lang="pt-BR" sz="6000" b="1" dirty="0" smtClean="0">
                <a:solidFill>
                  <a:srgbClr val="3A2A29"/>
                </a:solidFill>
                <a:latin typeface="+mn-lt"/>
                <a:cs typeface="Arial" panose="020B0604020202020204" pitchFamily="34" charset="0"/>
              </a:rPr>
              <a:t>Estratégia de Capacitação</a:t>
            </a:r>
            <a:endParaRPr lang="pt-BR" sz="6000" b="1" dirty="0">
              <a:solidFill>
                <a:srgbClr val="3A2A29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43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 rot="21169018">
            <a:off x="3675782" y="2218912"/>
            <a:ext cx="7485749" cy="35052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t-BR" sz="3000" b="1" dirty="0" smtClean="0">
                <a:latin typeface="+mn-lt"/>
              </a:rPr>
              <a:t>Auditorias baseadas nas ISSAI</a:t>
            </a:r>
            <a:r>
              <a:rPr lang="pt-BR" b="1" dirty="0" smtClean="0">
                <a:latin typeface="+mn-lt"/>
              </a:rPr>
              <a:t/>
            </a:r>
            <a:br>
              <a:rPr lang="pt-BR" b="1" dirty="0" smtClean="0">
                <a:latin typeface="+mn-lt"/>
              </a:rPr>
            </a:br>
            <a:r>
              <a:rPr lang="pt-BR" sz="3000" b="1" i="1" dirty="0" smtClean="0">
                <a:latin typeface="+mn-lt"/>
              </a:rPr>
              <a:t>Objetivos de Desenvolvimento </a:t>
            </a:r>
            <a:br>
              <a:rPr lang="pt-BR" sz="3000" b="1" i="1" dirty="0" smtClean="0">
                <a:latin typeface="+mn-lt"/>
              </a:rPr>
            </a:br>
            <a:r>
              <a:rPr lang="pt-BR" sz="3000" b="1" i="1" dirty="0" smtClean="0">
                <a:latin typeface="+mn-lt"/>
              </a:rPr>
              <a:t>Sustentável</a:t>
            </a:r>
            <a:r>
              <a:rPr lang="pt-BR" b="1" dirty="0" smtClean="0">
                <a:latin typeface="+mn-lt"/>
              </a:rPr>
              <a:t/>
            </a:r>
            <a:br>
              <a:rPr lang="pt-BR" b="1" dirty="0" smtClean="0">
                <a:latin typeface="+mn-lt"/>
              </a:rPr>
            </a:br>
            <a:r>
              <a:rPr lang="pt-BR" sz="3000" b="1" dirty="0" smtClean="0">
                <a:latin typeface="+mn-lt"/>
              </a:rPr>
              <a:t>Redes de Especialistas</a:t>
            </a:r>
            <a:br>
              <a:rPr lang="pt-BR" sz="3000" b="1" dirty="0" smtClean="0">
                <a:latin typeface="+mn-lt"/>
              </a:rPr>
            </a:br>
            <a:r>
              <a:rPr lang="pt-BR" sz="3000" b="1" i="1" dirty="0" err="1" smtClean="0">
                <a:latin typeface="+mn-lt"/>
              </a:rPr>
              <a:t>Learn-by-doing</a:t>
            </a:r>
            <a:endParaRPr lang="pt-BR" sz="3000" b="1" dirty="0">
              <a:latin typeface="+mn-lt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2762251" y="120485"/>
            <a:ext cx="9105900" cy="12130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000" b="1" smtClean="0">
                <a:solidFill>
                  <a:srgbClr val="3A2A29"/>
                </a:solidFill>
                <a:latin typeface="+mn-lt"/>
                <a:cs typeface="Arial" panose="020B0604020202020204" pitchFamily="34" charset="0"/>
              </a:rPr>
              <a:t>Estratégia de Capacitação</a:t>
            </a:r>
            <a:endParaRPr lang="pt-BR" sz="6000" b="1" dirty="0">
              <a:solidFill>
                <a:srgbClr val="3A2A29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15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5143500" y="0"/>
            <a:ext cx="7048500" cy="6858000"/>
          </a:xfrm>
          <a:prstGeom prst="rect">
            <a:avLst/>
          </a:prstGeom>
          <a:solidFill>
            <a:srgbClr val="C1C2C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14950" y="365125"/>
            <a:ext cx="6800850" cy="1325563"/>
          </a:xfrm>
        </p:spPr>
        <p:txBody>
          <a:bodyPr>
            <a:normAutofit fontScale="90000"/>
          </a:bodyPr>
          <a:lstStyle/>
          <a:p>
            <a:r>
              <a:rPr lang="pt-BR" sz="10900" b="1" dirty="0" smtClean="0">
                <a:latin typeface="+mn-lt"/>
              </a:rPr>
              <a:t>19</a:t>
            </a:r>
            <a:r>
              <a:rPr lang="pt-BR" sz="10700" b="1" dirty="0" smtClean="0">
                <a:latin typeface="+mn-lt"/>
              </a:rPr>
              <a:t> </a:t>
            </a:r>
            <a:r>
              <a:rPr lang="pt-BR" b="1" dirty="0" smtClean="0">
                <a:latin typeface="+mn-lt"/>
              </a:rPr>
              <a:t>Auditorias Coordenadas</a:t>
            </a:r>
            <a:endParaRPr lang="pt-BR" b="1" dirty="0"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14950" y="1962150"/>
            <a:ext cx="6800850" cy="4652963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pt-BR" sz="3000" b="1" dirty="0" smtClean="0"/>
              <a:t>Habitação Social</a:t>
            </a:r>
          </a:p>
          <a:p>
            <a:pPr marL="0" indent="0" algn="r">
              <a:buNone/>
            </a:pPr>
            <a:r>
              <a:rPr lang="pt-BR" sz="3000" b="1" dirty="0" smtClean="0"/>
              <a:t>Passivos Ambientais</a:t>
            </a:r>
          </a:p>
          <a:p>
            <a:pPr marL="0" indent="0" algn="r">
              <a:buNone/>
            </a:pPr>
            <a:r>
              <a:rPr lang="pt-BR" sz="3000" b="1" dirty="0" smtClean="0"/>
              <a:t>Indicadores de Educação</a:t>
            </a:r>
          </a:p>
          <a:p>
            <a:pPr marL="0" indent="0" algn="r">
              <a:buNone/>
            </a:pPr>
            <a:r>
              <a:rPr lang="pt-BR" sz="3000" b="1" dirty="0" smtClean="0"/>
              <a:t>Obras viárias</a:t>
            </a:r>
          </a:p>
          <a:p>
            <a:pPr marL="0" indent="0" algn="r">
              <a:buNone/>
            </a:pPr>
            <a:r>
              <a:rPr lang="pt-BR" sz="3000" b="1" dirty="0" smtClean="0"/>
              <a:t>Governança de Fronteiras</a:t>
            </a:r>
          </a:p>
          <a:p>
            <a:pPr marL="0" indent="0" algn="r">
              <a:buNone/>
            </a:pPr>
            <a:r>
              <a:rPr lang="pt-BR" sz="3000" b="1" dirty="0" smtClean="0"/>
              <a:t>Energias Renováveis</a:t>
            </a:r>
          </a:p>
          <a:p>
            <a:pPr marL="0" indent="0" algn="r">
              <a:buNone/>
            </a:pPr>
            <a:r>
              <a:rPr lang="pt-BR" sz="3000" b="1" dirty="0" smtClean="0"/>
              <a:t>Combate à fome</a:t>
            </a:r>
          </a:p>
          <a:p>
            <a:pPr marL="0" indent="0" algn="r">
              <a:buNone/>
            </a:pPr>
            <a:r>
              <a:rPr lang="pt-BR" sz="3000" b="1" dirty="0" smtClean="0"/>
              <a:t>Igualdade de Gênero</a:t>
            </a:r>
          </a:p>
          <a:p>
            <a:pPr marL="0" indent="0" algn="r">
              <a:buNone/>
            </a:pPr>
            <a:r>
              <a:rPr lang="pt-BR" sz="3000" b="1" dirty="0" smtClean="0"/>
              <a:t>Áreas Protegidas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43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475847" cy="6858000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" y="5791200"/>
            <a:ext cx="12475846" cy="1066800"/>
          </a:xfrm>
        </p:spPr>
        <p:txBody>
          <a:bodyPr>
            <a:noAutofit/>
          </a:bodyPr>
          <a:lstStyle/>
          <a:p>
            <a:pPr algn="ctr"/>
            <a:r>
              <a:rPr lang="pt-BR" sz="5000" b="1" dirty="0" smtClean="0">
                <a:solidFill>
                  <a:srgbClr val="EBF0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Manual de Auditorias Coordenadas</a:t>
            </a:r>
            <a:endParaRPr lang="pt-BR" sz="5000" b="1" dirty="0">
              <a:solidFill>
                <a:srgbClr val="EBF0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625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03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362700" y="400050"/>
            <a:ext cx="22866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b="1" dirty="0" smtClean="0">
                <a:solidFill>
                  <a:schemeClr val="bg1"/>
                </a:solidFill>
              </a:rPr>
              <a:t>Etapas</a:t>
            </a:r>
            <a:endParaRPr lang="pt-BR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7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6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329565" y="5557837"/>
            <a:ext cx="6714173" cy="1066800"/>
          </a:xfrm>
        </p:spPr>
        <p:txBody>
          <a:bodyPr>
            <a:noAutofit/>
          </a:bodyPr>
          <a:lstStyle/>
          <a:p>
            <a:r>
              <a:rPr lang="pt-BR" sz="5000" b="1" dirty="0" smtClean="0">
                <a:solidFill>
                  <a:srgbClr val="EBF0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Auditoria Coordenada </a:t>
            </a:r>
            <a:br>
              <a:rPr lang="pt-BR" sz="5000" b="1" dirty="0" smtClean="0">
                <a:solidFill>
                  <a:srgbClr val="EBF0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pt-BR" sz="5000" b="1" dirty="0" smtClean="0">
                <a:solidFill>
                  <a:srgbClr val="EBF0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 Áreas Protegidas</a:t>
            </a:r>
            <a:endParaRPr lang="pt-BR" sz="5000" b="1" dirty="0">
              <a:solidFill>
                <a:srgbClr val="EBF0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6280339" y="4967852"/>
            <a:ext cx="10929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0" b="1" dirty="0" smtClean="0">
                <a:solidFill>
                  <a:srgbClr val="EBF0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pt-BR" sz="1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277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2EDF7CA51E3374D9FA4D102273FB243" ma:contentTypeVersion="15" ma:contentTypeDescription="Criar um novo documento." ma:contentTypeScope="" ma:versionID="edec9143e3e30f1b7887b29f84b7adbf">
  <xsd:schema xmlns:xsd="http://www.w3.org/2001/XMLSchema" xmlns:xs="http://www.w3.org/2001/XMLSchema" xmlns:p="http://schemas.microsoft.com/office/2006/metadata/properties" xmlns:ns1="http://schemas.microsoft.com/sharepoint/v3" xmlns:ns2="b4be96da-69ff-438c-950f-3f3921697169" xmlns:ns3="b35aa516-8b0a-4138-9955-50e29acd6df1" xmlns:ns4="770e03b7-2e9f-49d8-9188-c0ecb9acbee3" xmlns:ns5="http://schemas.microsoft.com/sharepoint.v3" xmlns:ns6="3f5d445b-7927-406b-a8e8-a74f465592f6" targetNamespace="http://schemas.microsoft.com/office/2006/metadata/properties" ma:root="true" ma:fieldsID="1a8c2a1f9bb5cea64eb98cd0dcca125e" ns1:_="" ns2:_="" ns3:_="" ns4:_="" ns5:_="" ns6:_="">
    <xsd:import namespace="http://schemas.microsoft.com/sharepoint/v3"/>
    <xsd:import namespace="b4be96da-69ff-438c-950f-3f3921697169"/>
    <xsd:import namespace="b35aa516-8b0a-4138-9955-50e29acd6df1"/>
    <xsd:import namespace="770e03b7-2e9f-49d8-9188-c0ecb9acbee3"/>
    <xsd:import namespace="http://schemas.microsoft.com/sharepoint.v3"/>
    <xsd:import namespace="3f5d445b-7927-406b-a8e8-a74f465592f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Descri_x00e7__x00e3_o" minOccurs="0"/>
                <xsd:element ref="ns4:Descri_x00e7__x00e3_o_x0020_da_x0020_Pasta" minOccurs="0"/>
                <xsd:element ref="ns1:RoutingRuleDescription" minOccurs="0"/>
                <xsd:element ref="ns5:CategoryDescription" minOccurs="0"/>
                <xsd:element ref="ns6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RoutingRuleDescription" ma:index="13" nillable="true" ma:displayName="Descrição da Pasta" ma:description="Nova Pasta com descrição" ma:hidden="true" ma:internalName="RoutingRuleDescription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be96da-69ff-438c-950f-3f392169716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or do ID do Documento" ma:description="O valor do ID do documento atribuído a este item." ma:internalName="_dlc_DocId" ma:readOnly="true">
      <xsd:simpleType>
        <xsd:restriction base="dms:Text"/>
      </xsd:simpleType>
    </xsd:element>
    <xsd:element name="_dlc_DocIdUrl" ma:index="9" nillable="true" ma:displayName="ID do Documento" ma:description="Ligaçã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ID Persistente" ma:description="Manter ID ao adicionar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5aa516-8b0a-4138-9955-50e29acd6df1" elementFormDefault="qualified">
    <xsd:import namespace="http://schemas.microsoft.com/office/2006/documentManagement/types"/>
    <xsd:import namespace="http://schemas.microsoft.com/office/infopath/2007/PartnerControls"/>
    <xsd:element name="Descri_x00e7__x00e3_o" ma:index="11" nillable="true" ma:displayName="Descrição do Ficheiro" ma:internalName="Descri_x00e7__x00e3_o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0e03b7-2e9f-49d8-9188-c0ecb9acbee3" elementFormDefault="qualified">
    <xsd:import namespace="http://schemas.microsoft.com/office/2006/documentManagement/types"/>
    <xsd:import namespace="http://schemas.microsoft.com/office/infopath/2007/PartnerControls"/>
    <xsd:element name="Descri_x00e7__x00e3_o_x0020_da_x0020_Pasta" ma:index="12" nillable="true" ma:displayName="Descrição da Pasta" ma:internalName="Descri_x00e7__x00e3_o_x0020_da_x0020_Pasta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14" nillable="true" ma:displayName="Descrição" ma:description="A utilizar na biblioteca personalizada (Documentos e Pastas)." ma:internalName="CategoryDescription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5d445b-7927-406b-a8e8-a74f465592f6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Partilhado Com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988052b1-3acc-48e6-b629-feae917c74d7" ContentTypeId="0x0101" PreviousValue="true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4AC2F14A9DDB47B16A08DF58D930DC" ma:contentTypeVersion="2" ma:contentTypeDescription="Create a new document." ma:contentTypeScope="" ma:versionID="fdbd63baad6a9635f4063588823eff26">
  <xsd:schema xmlns:xsd="http://www.w3.org/2001/XMLSchema" xmlns:xs="http://www.w3.org/2001/XMLSchema" xmlns:p="http://schemas.microsoft.com/office/2006/metadata/properties" xmlns:ns1="http://schemas.microsoft.com/sharepoint/v3" xmlns:ns2="030f58c6-c723-418f-8830-070dc5e1d8cc" targetNamespace="http://schemas.microsoft.com/office/2006/metadata/properties" ma:root="true" ma:fieldsID="6145ff93c31bfb1f52a2becaf932c8ca" ns1:_="" ns2:_="">
    <xsd:import namespace="http://schemas.microsoft.com/sharepoint/v3"/>
    <xsd:import namespace="030f58c6-c723-418f-8830-070dc5e1d8c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0f58c6-c723-418f-8830-070dc5e1d8c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78B5A8B-6C9B-4907-ADA3-CB1D690A0317}"/>
</file>

<file path=customXml/itemProps2.xml><?xml version="1.0" encoding="utf-8"?>
<ds:datastoreItem xmlns:ds="http://schemas.openxmlformats.org/officeDocument/2006/customXml" ds:itemID="{B12881AE-753B-4DCA-A0F5-1895F6AAB3B9}"/>
</file>

<file path=customXml/itemProps3.xml><?xml version="1.0" encoding="utf-8"?>
<ds:datastoreItem xmlns:ds="http://schemas.openxmlformats.org/officeDocument/2006/customXml" ds:itemID="{B8E6A532-C123-41AD-A0A4-05F349B9C39F}"/>
</file>

<file path=customXml/itemProps4.xml><?xml version="1.0" encoding="utf-8"?>
<ds:datastoreItem xmlns:ds="http://schemas.openxmlformats.org/officeDocument/2006/customXml" ds:itemID="{7F6F2D39-0DAE-441C-B909-4E713EA1C795}"/>
</file>

<file path=customXml/itemProps5.xml><?xml version="1.0" encoding="utf-8"?>
<ds:datastoreItem xmlns:ds="http://schemas.openxmlformats.org/officeDocument/2006/customXml" ds:itemID="{5CEF93FA-327B-43B1-8AF3-B952801C363A}"/>
</file>

<file path=docProps/app.xml><?xml version="1.0" encoding="utf-8"?>
<Properties xmlns="http://schemas.openxmlformats.org/officeDocument/2006/extended-properties" xmlns:vt="http://schemas.openxmlformats.org/officeDocument/2006/docPropsVTypes">
  <TotalTime>10994</TotalTime>
  <Words>1805</Words>
  <Application>Microsoft Office PowerPoint</Application>
  <PresentationFormat>Widescreen</PresentationFormat>
  <Paragraphs>177</Paragraphs>
  <Slides>25</Slides>
  <Notes>20</Notes>
  <HiddenSlides>0</HiddenSlides>
  <MMClips>0</MMClips>
  <ScaleCrop>false</ScaleCrop>
  <HeadingPairs>
    <vt:vector size="8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2" baseType="lpstr">
      <vt:lpstr>ＭＳ Ｐゴシック</vt:lpstr>
      <vt:lpstr>Arial</vt:lpstr>
      <vt:lpstr>Calibri</vt:lpstr>
      <vt:lpstr>Calibri Light</vt:lpstr>
      <vt:lpstr>Wingdings</vt:lpstr>
      <vt:lpstr>Tema de Office</vt:lpstr>
      <vt:lpstr>Slide</vt:lpstr>
      <vt:lpstr>Apresentação do PowerPoint</vt:lpstr>
      <vt:lpstr>Apresentação do PowerPoint</vt:lpstr>
      <vt:lpstr>Estratégia de Capacitação</vt:lpstr>
      <vt:lpstr>Auditorias baseadas nas ISSAI Objetivos de Desenvolvimento  Sustentável Redes de Especialistas Learn-by-doing</vt:lpstr>
      <vt:lpstr>19 Auditorias Coordenadas</vt:lpstr>
      <vt:lpstr>Manual de Auditorias Coordenadas</vt:lpstr>
      <vt:lpstr>Apresentação do PowerPoint</vt:lpstr>
      <vt:lpstr>Apresentação do PowerPoint</vt:lpstr>
      <vt:lpstr>Auditoria Coordenada  de Áreas Protegidas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ODS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Nina Esquinarila Merino</dc:creator>
  <cp:lastModifiedBy>Macleuler Costa Lima</cp:lastModifiedBy>
  <cp:revision>245</cp:revision>
  <cp:lastPrinted>2019-04-09T16:41:09Z</cp:lastPrinted>
  <dcterms:created xsi:type="dcterms:W3CDTF">2019-03-06T16:36:26Z</dcterms:created>
  <dcterms:modified xsi:type="dcterms:W3CDTF">2019-11-08T19:25:39Z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1085a898-ef60-416f-aa82-3c353127b4db</vt:lpwstr>
  </property>
  <property fmtid="{D5CDD505-2E9C-101B-9397-08002B2CF9AE}" pid="3" name="ContentTypeId">
    <vt:lpwstr>0x010100724AC2F14A9DDB47B16A08DF58D930DC</vt:lpwstr>
  </property>
</Properties>
</file>